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85" r:id="rId2"/>
    <p:sldId id="302" r:id="rId3"/>
    <p:sldId id="304" r:id="rId4"/>
    <p:sldId id="306" r:id="rId5"/>
    <p:sldId id="258" r:id="rId6"/>
  </p:sldIdLst>
  <p:sldSz cx="9144000" cy="6858000" type="screen4x3"/>
  <p:notesSz cx="6797675" cy="9926638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D60B1F9-0B5A-4D6D-A89C-B2C74EECE5C0}">
          <p14:sldIdLst>
            <p14:sldId id="285"/>
          </p14:sldIdLst>
        </p14:section>
        <p14:section name="Untitled Section" id="{970194A7-F3CE-4763-8E11-37453BC50ED6}">
          <p14:sldIdLst>
            <p14:sldId id="302"/>
            <p14:sldId id="304"/>
            <p14:sldId id="306"/>
            <p14:sldId id="258"/>
          </p14:sldIdLst>
        </p14:section>
      </p14:section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vertsen, Kari" initials="SK" lastIdx="1" clrIdx="0"/>
  <p:cmAuthor id="1" name="Sivertsen, Kari" initials="ksi" lastIdx="5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6373"/>
    <a:srgbClr val="8190A3"/>
    <a:srgbClr val="EDF1F3"/>
    <a:srgbClr val="008F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74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80A49C-00DB-41F1-BF4A-61AAFBFF1309}" type="datetimeFigureOut">
              <a:rPr lang="nb-NO" smtClean="0"/>
              <a:t>09.02.2015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6E00A4-313E-4D49-A9E4-86A320AA66E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939885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6332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l">
              <a:defRPr sz="13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6332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r">
              <a:defRPr sz="1300"/>
            </a:lvl1pPr>
          </a:lstStyle>
          <a:p>
            <a:fld id="{9735E604-AD1A-4EDC-BC8A-1F8901700DDE}" type="datetimeFigureOut">
              <a:rPr lang="nb-NO" smtClean="0"/>
              <a:pPr/>
              <a:t>09.02.2015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2" tIns="47781" rIns="95562" bIns="47781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5562" tIns="47781" rIns="95562" bIns="4778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l">
              <a:defRPr sz="13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r">
              <a:defRPr sz="1300"/>
            </a:lvl1pPr>
          </a:lstStyle>
          <a:p>
            <a:fld id="{5A03FB49-401E-4E2A-8C7B-A751320B1ACA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83896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03FB49-401E-4E2A-8C7B-A751320B1ACA}" type="slidenum">
              <a:rPr lang="nb-NO" smtClean="0"/>
              <a:pPr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88742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1">
    <p:bg>
      <p:bgPr>
        <a:solidFill>
          <a:srgbClr val="4D6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5616" y="2780928"/>
            <a:ext cx="7342584" cy="1296144"/>
          </a:xfrm>
        </p:spPr>
        <p:txBody>
          <a:bodyPr anchor="t" anchorCtr="0">
            <a:noAutofit/>
          </a:bodyPr>
          <a:lstStyle>
            <a:lvl1pPr algn="r"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15616" y="4221088"/>
            <a:ext cx="7344816" cy="792088"/>
          </a:xfrm>
        </p:spPr>
        <p:txBody>
          <a:bodyPr>
            <a:noAutofit/>
          </a:bodyPr>
          <a:lstStyle>
            <a:lvl1pPr marL="0" indent="0" algn="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 dirty="0"/>
          </a:p>
        </p:txBody>
      </p:sp>
      <p:sp>
        <p:nvSpPr>
          <p:cNvPr id="7" name="Rectangle 6"/>
          <p:cNvSpPr/>
          <p:nvPr userDrawn="1"/>
        </p:nvSpPr>
        <p:spPr>
          <a:xfrm>
            <a:off x="904875" y="2790825"/>
            <a:ext cx="138733" cy="127952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900113" y="4191000"/>
            <a:ext cx="143495" cy="685800"/>
          </a:xfrm>
          <a:prstGeom prst="rect">
            <a:avLst/>
          </a:prstGeom>
          <a:solidFill>
            <a:srgbClr val="008F9A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" name="Picture 9" descr="logo txt_hvit_n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7997" y="5085184"/>
            <a:ext cx="2212852" cy="1448413"/>
          </a:xfrm>
          <a:prstGeom prst="rect">
            <a:avLst/>
          </a:prstGeom>
        </p:spPr>
      </p:pic>
      <p:pic>
        <p:nvPicPr>
          <p:cNvPr id="11" name="Picture 20" descr="bildestripe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350" y="1440000"/>
            <a:ext cx="9150350" cy="113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467544" y="1628800"/>
            <a:ext cx="4032448" cy="43924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 dirty="0"/>
          </a:p>
        </p:txBody>
      </p:sp>
      <p:sp>
        <p:nvSpPr>
          <p:cNvPr id="4" name="Chart Placeholder 3"/>
          <p:cNvSpPr>
            <a:spLocks noGrp="1"/>
          </p:cNvSpPr>
          <p:nvPr>
            <p:ph type="chart" sz="quarter" idx="12"/>
          </p:nvPr>
        </p:nvSpPr>
        <p:spPr>
          <a:xfrm>
            <a:off x="4643438" y="1628775"/>
            <a:ext cx="4032250" cy="4392613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875404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31640" y="4581128"/>
            <a:ext cx="6480720" cy="1296144"/>
          </a:xfrm>
        </p:spPr>
        <p:txBody>
          <a:bodyPr/>
          <a:lstStyle>
            <a:lvl1pPr marL="0" indent="0">
              <a:buNone/>
              <a:defRPr sz="1600" i="1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1268760"/>
            <a:ext cx="9144000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31640" y="260648"/>
            <a:ext cx="6480720" cy="41764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79512" y="116632"/>
            <a:ext cx="8856984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Rectangle 1"/>
          <p:cNvSpPr/>
          <p:nvPr userDrawn="1"/>
        </p:nvSpPr>
        <p:spPr>
          <a:xfrm>
            <a:off x="0" y="1124744"/>
            <a:ext cx="9144000" cy="72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79512" y="116632"/>
            <a:ext cx="8856984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Rectangle 1"/>
          <p:cNvSpPr/>
          <p:nvPr userDrawn="1"/>
        </p:nvSpPr>
        <p:spPr>
          <a:xfrm>
            <a:off x="0" y="1124744"/>
            <a:ext cx="9144000" cy="72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" name="Rectangle 2"/>
          <p:cNvSpPr/>
          <p:nvPr userDrawn="1"/>
        </p:nvSpPr>
        <p:spPr>
          <a:xfrm>
            <a:off x="0" y="5661248"/>
            <a:ext cx="9144000" cy="1196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90094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">
    <p:bg>
      <p:bgPr>
        <a:solidFill>
          <a:srgbClr val="4D6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 txt_hvit_n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7997" y="5085184"/>
            <a:ext cx="2212852" cy="1448413"/>
          </a:xfrm>
          <a:prstGeom prst="rect">
            <a:avLst/>
          </a:prstGeom>
        </p:spPr>
      </p:pic>
      <p:sp>
        <p:nvSpPr>
          <p:cNvPr id="11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-6350" y="1440000"/>
            <a:ext cx="9150350" cy="1135063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nb-NO" dirty="0"/>
          </a:p>
        </p:txBody>
      </p:sp>
      <p:sp>
        <p:nvSpPr>
          <p:cNvPr id="13" name="Title 1"/>
          <p:cNvSpPr>
            <a:spLocks noGrp="1"/>
          </p:cNvSpPr>
          <p:nvPr>
            <p:ph type="ctrTitle"/>
          </p:nvPr>
        </p:nvSpPr>
        <p:spPr>
          <a:xfrm>
            <a:off x="1115616" y="2780928"/>
            <a:ext cx="7342584" cy="1296144"/>
          </a:xfrm>
        </p:spPr>
        <p:txBody>
          <a:bodyPr anchor="t" anchorCtr="0">
            <a:noAutofit/>
          </a:bodyPr>
          <a:lstStyle>
            <a:lvl1pPr algn="r"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nb-NO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115616" y="4221088"/>
            <a:ext cx="7344816" cy="792088"/>
          </a:xfrm>
        </p:spPr>
        <p:txBody>
          <a:bodyPr>
            <a:noAutofit/>
          </a:bodyPr>
          <a:lstStyle>
            <a:lvl1pPr marL="0" indent="0" algn="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904875" y="2790825"/>
            <a:ext cx="138733" cy="127952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900113" y="4191000"/>
            <a:ext cx="143495" cy="685800"/>
          </a:xfrm>
          <a:prstGeom prst="rect">
            <a:avLst/>
          </a:prstGeom>
          <a:solidFill>
            <a:srgbClr val="008F9A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4223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3">
    <p:bg>
      <p:bgPr>
        <a:solidFill>
          <a:srgbClr val="4D6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 txt_hvit_n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7997" y="5085184"/>
            <a:ext cx="2212852" cy="1448413"/>
          </a:xfrm>
          <a:prstGeom prst="rect">
            <a:avLst/>
          </a:prstGeom>
        </p:spPr>
      </p:pic>
      <p:sp>
        <p:nvSpPr>
          <p:cNvPr id="9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-26987" y="1440000"/>
            <a:ext cx="1836000" cy="1135063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nb-NO" dirty="0"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1806784" y="1440000"/>
            <a:ext cx="1836000" cy="1135063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nb-NO"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5479237" y="1441351"/>
            <a:ext cx="1836000" cy="1134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nb-NO" dirty="0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3642524" y="1440000"/>
            <a:ext cx="1836000" cy="1135063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nb-NO" dirty="0"/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7304313" y="1440000"/>
            <a:ext cx="1836000" cy="1135063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nb-NO" dirty="0"/>
          </a:p>
        </p:txBody>
      </p:sp>
      <p:sp>
        <p:nvSpPr>
          <p:cNvPr id="20" name="Title 1"/>
          <p:cNvSpPr>
            <a:spLocks noGrp="1"/>
          </p:cNvSpPr>
          <p:nvPr>
            <p:ph type="ctrTitle"/>
          </p:nvPr>
        </p:nvSpPr>
        <p:spPr>
          <a:xfrm>
            <a:off x="1115616" y="2780928"/>
            <a:ext cx="7342584" cy="1296144"/>
          </a:xfrm>
        </p:spPr>
        <p:txBody>
          <a:bodyPr anchor="t" anchorCtr="0">
            <a:noAutofit/>
          </a:bodyPr>
          <a:lstStyle>
            <a:lvl1pPr algn="r"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nb-NO" dirty="0"/>
          </a:p>
        </p:txBody>
      </p:sp>
      <p:sp>
        <p:nvSpPr>
          <p:cNvPr id="21" name="Subtitle 2"/>
          <p:cNvSpPr>
            <a:spLocks noGrp="1"/>
          </p:cNvSpPr>
          <p:nvPr>
            <p:ph type="subTitle" idx="1"/>
          </p:nvPr>
        </p:nvSpPr>
        <p:spPr>
          <a:xfrm>
            <a:off x="1115616" y="4221088"/>
            <a:ext cx="7344816" cy="792088"/>
          </a:xfrm>
        </p:spPr>
        <p:txBody>
          <a:bodyPr>
            <a:noAutofit/>
          </a:bodyPr>
          <a:lstStyle>
            <a:lvl1pPr marL="0" indent="0" algn="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 dirty="0"/>
          </a:p>
        </p:txBody>
      </p:sp>
      <p:sp>
        <p:nvSpPr>
          <p:cNvPr id="22" name="Rectangle 21"/>
          <p:cNvSpPr/>
          <p:nvPr userDrawn="1"/>
        </p:nvSpPr>
        <p:spPr>
          <a:xfrm>
            <a:off x="904875" y="2790825"/>
            <a:ext cx="138733" cy="127952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Rectangle 22"/>
          <p:cNvSpPr/>
          <p:nvPr userDrawn="1"/>
        </p:nvSpPr>
        <p:spPr>
          <a:xfrm>
            <a:off x="900113" y="4191000"/>
            <a:ext cx="143495" cy="685800"/>
          </a:xfrm>
          <a:prstGeom prst="rect">
            <a:avLst/>
          </a:prstGeom>
          <a:solidFill>
            <a:srgbClr val="008F9A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488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1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5616" y="2780928"/>
            <a:ext cx="7342584" cy="1296144"/>
          </a:xfrm>
        </p:spPr>
        <p:txBody>
          <a:bodyPr anchor="t" anchorCtr="0">
            <a:noAutofit/>
          </a:bodyPr>
          <a:lstStyle>
            <a:lvl1pPr algn="r">
              <a:defRPr sz="38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15616" y="4221088"/>
            <a:ext cx="7344816" cy="792088"/>
          </a:xfrm>
        </p:spPr>
        <p:txBody>
          <a:bodyPr>
            <a:noAutofit/>
          </a:bodyPr>
          <a:lstStyle>
            <a:lvl1pPr marL="0" indent="0" algn="r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 dirty="0"/>
          </a:p>
        </p:txBody>
      </p:sp>
      <p:sp>
        <p:nvSpPr>
          <p:cNvPr id="7" name="Rectangle 6"/>
          <p:cNvSpPr/>
          <p:nvPr userDrawn="1"/>
        </p:nvSpPr>
        <p:spPr>
          <a:xfrm>
            <a:off x="904875" y="2790825"/>
            <a:ext cx="138733" cy="127952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900113" y="4191000"/>
            <a:ext cx="143495" cy="685800"/>
          </a:xfrm>
          <a:prstGeom prst="rect">
            <a:avLst/>
          </a:prstGeom>
          <a:solidFill>
            <a:srgbClr val="008F9A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20" descr="bildestripe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1440000"/>
            <a:ext cx="9150350" cy="113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4860" b="81388"/>
          <a:stretch/>
        </p:blipFill>
        <p:spPr>
          <a:xfrm>
            <a:off x="3563888" y="4807959"/>
            <a:ext cx="2220338" cy="175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821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 1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5616" y="2780928"/>
            <a:ext cx="7342584" cy="1296144"/>
          </a:xfrm>
        </p:spPr>
        <p:txBody>
          <a:bodyPr anchor="t" anchorCtr="0">
            <a:noAutofit/>
          </a:bodyPr>
          <a:lstStyle>
            <a:lvl1pPr algn="r">
              <a:defRPr sz="38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15616" y="4221088"/>
            <a:ext cx="7344816" cy="792088"/>
          </a:xfrm>
        </p:spPr>
        <p:txBody>
          <a:bodyPr>
            <a:noAutofit/>
          </a:bodyPr>
          <a:lstStyle>
            <a:lvl1pPr marL="0" indent="0" algn="r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 dirty="0"/>
          </a:p>
        </p:txBody>
      </p:sp>
      <p:sp>
        <p:nvSpPr>
          <p:cNvPr id="7" name="Rectangle 6"/>
          <p:cNvSpPr/>
          <p:nvPr userDrawn="1"/>
        </p:nvSpPr>
        <p:spPr>
          <a:xfrm>
            <a:off x="904875" y="2790825"/>
            <a:ext cx="138733" cy="127952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900113" y="4191000"/>
            <a:ext cx="143495" cy="685800"/>
          </a:xfrm>
          <a:prstGeom prst="rect">
            <a:avLst/>
          </a:prstGeom>
          <a:solidFill>
            <a:srgbClr val="008F9A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4860" b="81388"/>
          <a:stretch/>
        </p:blipFill>
        <p:spPr>
          <a:xfrm>
            <a:off x="3563888" y="4807959"/>
            <a:ext cx="2220338" cy="1759893"/>
          </a:xfrm>
          <a:prstGeom prst="rect">
            <a:avLst/>
          </a:prstGeom>
        </p:spPr>
      </p:pic>
      <p:sp>
        <p:nvSpPr>
          <p:cNvPr id="9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-6350" y="1440000"/>
            <a:ext cx="9150350" cy="1135063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389055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 1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5616" y="2780928"/>
            <a:ext cx="7342584" cy="1296144"/>
          </a:xfrm>
        </p:spPr>
        <p:txBody>
          <a:bodyPr anchor="t" anchorCtr="0">
            <a:noAutofit/>
          </a:bodyPr>
          <a:lstStyle>
            <a:lvl1pPr algn="r">
              <a:defRPr sz="38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15616" y="4221088"/>
            <a:ext cx="7344816" cy="792088"/>
          </a:xfrm>
        </p:spPr>
        <p:txBody>
          <a:bodyPr>
            <a:noAutofit/>
          </a:bodyPr>
          <a:lstStyle>
            <a:lvl1pPr marL="0" indent="0" algn="r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 dirty="0"/>
          </a:p>
        </p:txBody>
      </p:sp>
      <p:sp>
        <p:nvSpPr>
          <p:cNvPr id="7" name="Rectangle 6"/>
          <p:cNvSpPr/>
          <p:nvPr userDrawn="1"/>
        </p:nvSpPr>
        <p:spPr>
          <a:xfrm>
            <a:off x="904875" y="2790825"/>
            <a:ext cx="138733" cy="127952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900113" y="4191000"/>
            <a:ext cx="143495" cy="685800"/>
          </a:xfrm>
          <a:prstGeom prst="rect">
            <a:avLst/>
          </a:prstGeom>
          <a:solidFill>
            <a:srgbClr val="008F9A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4860" b="81388"/>
          <a:stretch/>
        </p:blipFill>
        <p:spPr>
          <a:xfrm>
            <a:off x="3563888" y="4807959"/>
            <a:ext cx="2220338" cy="1759893"/>
          </a:xfrm>
          <a:prstGeom prst="rect">
            <a:avLst/>
          </a:prstGeom>
        </p:spPr>
      </p:pic>
      <p:sp>
        <p:nvSpPr>
          <p:cNvPr id="9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-26987" y="1440000"/>
            <a:ext cx="1836000" cy="1135063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nb-NO" dirty="0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1806784" y="1440000"/>
            <a:ext cx="1836000" cy="1135063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nb-NO" dirty="0"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5479237" y="1441351"/>
            <a:ext cx="1836000" cy="1134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nb-NO"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3642524" y="1440000"/>
            <a:ext cx="1836000" cy="1135063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nb-NO" dirty="0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7304313" y="1440000"/>
            <a:ext cx="1836000" cy="1135063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35710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1"/>
            <a:ext cx="8229600" cy="4392488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4pPr marL="1254125" indent="-266700">
              <a:defRPr/>
            </a:lvl4pPr>
            <a:lvl5pPr marL="1519238" indent="-177800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28800"/>
            <a:ext cx="4038600" cy="4392489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28800"/>
            <a:ext cx="4038600" cy="4392489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4644008" y="1628800"/>
            <a:ext cx="4032448" cy="4392488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nb-NO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467544" y="1628800"/>
            <a:ext cx="4032448" cy="43924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785340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37692"/>
            <a:ext cx="8229600" cy="110307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nb-NO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28800"/>
            <a:ext cx="8229600" cy="43924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539552" y="1446684"/>
            <a:ext cx="8064896" cy="0"/>
          </a:xfrm>
          <a:prstGeom prst="line">
            <a:avLst/>
          </a:prstGeom>
          <a:ln w="190500" cap="sq" cmpd="sng">
            <a:solidFill>
              <a:schemeClr val="bg2">
                <a:lumMod val="20000"/>
                <a:lumOff val="80000"/>
              </a:schemeClr>
            </a:solidFill>
            <a:prstDash val="solid"/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62254" y="6165304"/>
            <a:ext cx="1014202" cy="53411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95536" y="6464369"/>
            <a:ext cx="1584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spc="0" baseline="0" dirty="0" smtClean="0">
                <a:solidFill>
                  <a:schemeClr val="accent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www.nina.no</a:t>
            </a:r>
            <a:endParaRPr lang="nb-NO" sz="1200" b="1" spc="0" baseline="0" dirty="0">
              <a:solidFill>
                <a:schemeClr val="accent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9" r:id="rId3"/>
    <p:sldLayoutId id="2147483664" r:id="rId4"/>
    <p:sldLayoutId id="2147483665" r:id="rId5"/>
    <p:sldLayoutId id="2147483666" r:id="rId6"/>
    <p:sldLayoutId id="2147483650" r:id="rId7"/>
    <p:sldLayoutId id="2147483652" r:id="rId8"/>
    <p:sldLayoutId id="2147483661" r:id="rId9"/>
    <p:sldLayoutId id="2147483662" r:id="rId10"/>
    <p:sldLayoutId id="2147483657" r:id="rId11"/>
    <p:sldLayoutId id="2147483654" r:id="rId12"/>
    <p:sldLayoutId id="2147483655" r:id="rId13"/>
    <p:sldLayoutId id="2147483663" r:id="rId1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1"/>
          </a:solidFill>
          <a:latin typeface="Verdana" pitchFamily="34" charset="0"/>
          <a:ea typeface="+mj-ea"/>
          <a:cs typeface="+mj-cs"/>
        </a:defRPr>
      </a:lvl1pPr>
    </p:titleStyle>
    <p:bodyStyle>
      <a:lvl1pPr marL="176213" indent="-176213" algn="l" defTabSz="914400" rtl="0" eaLnBrk="1" latinLnBrk="0" hangingPunct="1">
        <a:spcBef>
          <a:spcPts val="2400"/>
        </a:spcBef>
        <a:buClr>
          <a:schemeClr val="accent5">
            <a:lumMod val="75000"/>
          </a:schemeClr>
        </a:buClr>
        <a:buSzPct val="90000"/>
        <a:buFont typeface="Arial" pitchFamily="34" charset="0"/>
        <a:buChar char="•"/>
        <a:defRPr sz="2600" kern="1200">
          <a:solidFill>
            <a:schemeClr val="tx1"/>
          </a:solidFill>
          <a:latin typeface="Verdana" pitchFamily="34" charset="0"/>
          <a:ea typeface="+mn-ea"/>
          <a:cs typeface="+mn-cs"/>
        </a:defRPr>
      </a:lvl1pPr>
      <a:lvl2pPr marL="538163" indent="-177800" algn="l" defTabSz="914400" rtl="0" eaLnBrk="1" latinLnBrk="0" hangingPunct="1">
        <a:spcBef>
          <a:spcPts val="600"/>
        </a:spcBef>
        <a:buClr>
          <a:srgbClr val="49AFC5"/>
        </a:buClr>
        <a:buSzPct val="70000"/>
        <a:buFont typeface="Wingdings 3" pitchFamily="18" charset="2"/>
        <a:buChar char=""/>
        <a:defRPr sz="2300" kern="1200">
          <a:solidFill>
            <a:schemeClr val="tx1"/>
          </a:solidFill>
          <a:latin typeface="Verdana" pitchFamily="34" charset="0"/>
          <a:ea typeface="+mn-ea"/>
          <a:cs typeface="+mn-cs"/>
        </a:defRPr>
      </a:lvl2pPr>
      <a:lvl3pPr marL="809625" indent="-184150" algn="l" defTabSz="914400" rtl="0" eaLnBrk="1" latinLnBrk="0" hangingPunct="1">
        <a:spcBef>
          <a:spcPts val="600"/>
        </a:spcBef>
        <a:buFont typeface="Arial" pitchFamily="34" charset="0"/>
        <a:buChar char="•"/>
        <a:defRPr sz="2000" kern="1200">
          <a:solidFill>
            <a:schemeClr val="tx1"/>
          </a:solidFill>
          <a:latin typeface="Verdana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TMA 4245 Statistikk</a:t>
            </a:r>
            <a:endParaRPr lang="nb-NO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 smtClean="0"/>
              <a:t>Mandag 09.02.2015</a:t>
            </a:r>
            <a:endParaRPr lang="nb-NO" dirty="0"/>
          </a:p>
        </p:txBody>
      </p:sp>
      <p:sp>
        <p:nvSpPr>
          <p:cNvPr id="6" name="TextBox 5"/>
          <p:cNvSpPr txBox="1"/>
          <p:nvPr/>
        </p:nvSpPr>
        <p:spPr>
          <a:xfrm>
            <a:off x="-2124744" y="0"/>
            <a:ext cx="2016224" cy="2246769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nb-NO" sz="1400" b="1" dirty="0" smtClean="0">
                <a:solidFill>
                  <a:schemeClr val="accent1"/>
                </a:solidFill>
              </a:rPr>
              <a:t>Les dette</a:t>
            </a:r>
          </a:p>
          <a:p>
            <a:r>
              <a:rPr lang="nb-NO" sz="1400" dirty="0" smtClean="0"/>
              <a:t>Powerpointmalen inneholder 3 forskjellige  tittel-ark som du kan velge mellom. I tillegg kan du velge lys eller mørk utgave.</a:t>
            </a:r>
          </a:p>
          <a:p>
            <a:pPr marL="180975" indent="-180975">
              <a:buFont typeface="Arial" pitchFamily="34" charset="0"/>
              <a:buChar char="•"/>
            </a:pPr>
            <a:r>
              <a:rPr lang="nb-NO" sz="1400" dirty="0" smtClean="0"/>
              <a:t>Standard 5 bilder</a:t>
            </a:r>
          </a:p>
          <a:p>
            <a:pPr marL="180975" indent="-180975">
              <a:buFont typeface="Arial" pitchFamily="34" charset="0"/>
              <a:buChar char="•"/>
            </a:pPr>
            <a:r>
              <a:rPr lang="nb-NO" sz="1400" dirty="0" smtClean="0"/>
              <a:t>5 valgfrie bilder</a:t>
            </a:r>
          </a:p>
          <a:p>
            <a:pPr marL="180975" indent="-180975">
              <a:buFont typeface="Arial" pitchFamily="34" charset="0"/>
              <a:buChar char="•"/>
            </a:pPr>
            <a:r>
              <a:rPr lang="nb-NO" sz="1400" dirty="0" smtClean="0"/>
              <a:t>1 valgfritt bilde</a:t>
            </a:r>
          </a:p>
        </p:txBody>
      </p:sp>
    </p:spTree>
    <p:extLst>
      <p:ext uri="{BB962C8B-B14F-4D97-AF65-F5344CB8AC3E}">
        <p14:creationId xmlns:p14="http://schemas.microsoft.com/office/powerpoint/2010/main" val="130185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Teorem 5.5</a:t>
            </a:r>
            <a:endParaRPr lang="nb-NO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nb-NO" dirty="0" smtClean="0"/>
                  <a:t>La </a:t>
                </a:r>
                <a14:m>
                  <m:oMath xmlns:m="http://schemas.openxmlformats.org/officeDocument/2006/math">
                    <m:r>
                      <a:rPr lang="nb-NO" b="0" i="1" smtClean="0">
                        <a:latin typeface="Cambria Math"/>
                      </a:rPr>
                      <m:t>𝑋</m:t>
                    </m:r>
                  </m:oMath>
                </a14:m>
                <a:r>
                  <a:rPr lang="nb-NO" dirty="0" smtClean="0"/>
                  <a:t> være en binomisk </a:t>
                </a:r>
                <a:r>
                  <a:rPr lang="nb-NO" dirty="0" err="1" smtClean="0"/>
                  <a:t>tilf</a:t>
                </a:r>
                <a:r>
                  <a:rPr lang="nb-NO" dirty="0" smtClean="0"/>
                  <a:t>. var. med </a:t>
                </a:r>
                <a14:m>
                  <m:oMath xmlns:m="http://schemas.openxmlformats.org/officeDocument/2006/math">
                    <m:r>
                      <a:rPr lang="nb-NO" b="0" i="1" smtClean="0">
                        <a:latin typeface="Cambria Math"/>
                      </a:rPr>
                      <m:t>𝑏</m:t>
                    </m:r>
                    <m:d>
                      <m:dPr>
                        <m:ctrlPr>
                          <a:rPr lang="nb-NO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nb-NO" b="0" i="1" smtClean="0">
                            <a:latin typeface="Cambria Math"/>
                          </a:rPr>
                          <m:t>𝑥</m:t>
                        </m:r>
                        <m:r>
                          <a:rPr lang="nb-NO" b="0" i="1" smtClean="0">
                            <a:latin typeface="Cambria Math"/>
                          </a:rPr>
                          <m:t>;</m:t>
                        </m:r>
                        <m:r>
                          <a:rPr lang="nb-NO" b="0" i="1" smtClean="0">
                            <a:latin typeface="Cambria Math"/>
                          </a:rPr>
                          <m:t>𝑛</m:t>
                        </m:r>
                        <m:r>
                          <a:rPr lang="nb-NO" b="0" i="1" smtClean="0">
                            <a:latin typeface="Cambria Math"/>
                          </a:rPr>
                          <m:t>.</m:t>
                        </m:r>
                        <m:r>
                          <a:rPr lang="nb-NO" b="0" i="1" smtClean="0">
                            <a:latin typeface="Cambria Math"/>
                          </a:rPr>
                          <m:t>𝑝</m:t>
                        </m:r>
                      </m:e>
                    </m:d>
                  </m:oMath>
                </a14:m>
                <a:r>
                  <a:rPr lang="nb-NO" dirty="0" smtClean="0"/>
                  <a:t>. Når </a:t>
                </a:r>
                <a14:m>
                  <m:oMath xmlns:m="http://schemas.openxmlformats.org/officeDocument/2006/math">
                    <m:r>
                      <a:rPr lang="nb-NO" b="0" i="1" smtClean="0">
                        <a:latin typeface="Cambria Math"/>
                      </a:rPr>
                      <m:t>𝑛</m:t>
                    </m:r>
                  </m:oMath>
                </a14:m>
                <a:r>
                  <a:rPr lang="nb-NO" dirty="0" smtClean="0"/>
                  <a:t> blir stor </a:t>
                </a:r>
                <a14:m>
                  <m:oMath xmlns:m="http://schemas.openxmlformats.org/officeDocument/2006/math">
                    <m:r>
                      <a:rPr lang="nb-NO" b="0" i="0" smtClean="0">
                        <a:latin typeface="Cambria Math"/>
                      </a:rPr>
                      <m:t>(</m:t>
                    </m:r>
                    <m:r>
                      <a:rPr lang="nb-NO" b="0" i="1" smtClean="0">
                        <a:latin typeface="Cambria Math"/>
                      </a:rPr>
                      <m:t>𝑛</m:t>
                    </m:r>
                    <m:r>
                      <a:rPr lang="nb-NO" b="0" i="1" smtClean="0">
                        <a:latin typeface="Cambria Math"/>
                        <a:ea typeface="Cambria Math"/>
                      </a:rPr>
                      <m:t>→∞)</m:t>
                    </m:r>
                  </m:oMath>
                </a14:m>
                <a:r>
                  <a:rPr lang="nb-NO" dirty="0" smtClean="0"/>
                  <a:t> og </a:t>
                </a:r>
                <a14:m>
                  <m:oMath xmlns:m="http://schemas.openxmlformats.org/officeDocument/2006/math">
                    <m:r>
                      <a:rPr lang="nb-NO" b="0" i="1" smtClean="0">
                        <a:latin typeface="Cambria Math"/>
                      </a:rPr>
                      <m:t>𝑝</m:t>
                    </m:r>
                  </m:oMath>
                </a14:m>
                <a:r>
                  <a:rPr lang="nb-NO" dirty="0" smtClean="0"/>
                  <a:t> liten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nb-NO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nb-NO" b="0" i="1" smtClean="0">
                            <a:latin typeface="Cambria Math"/>
                          </a:rPr>
                          <m:t>𝑝</m:t>
                        </m:r>
                        <m:r>
                          <a:rPr lang="nb-NO" b="0" i="1" smtClean="0">
                            <a:latin typeface="Cambria Math"/>
                            <a:ea typeface="Cambria Math"/>
                          </a:rPr>
                          <m:t>→0</m:t>
                        </m:r>
                      </m:e>
                    </m:d>
                  </m:oMath>
                </a14:m>
                <a:r>
                  <a:rPr lang="nb-NO" dirty="0" smtClean="0"/>
                  <a:t> slik at </a:t>
                </a:r>
                <a14:m>
                  <m:oMath xmlns:m="http://schemas.openxmlformats.org/officeDocument/2006/math">
                    <m:r>
                      <a:rPr lang="nb-NO" i="1" smtClean="0">
                        <a:latin typeface="Cambria Math"/>
                        <a:ea typeface="Cambria Math"/>
                      </a:rPr>
                      <m:t>𝜇</m:t>
                    </m:r>
                    <m:r>
                      <a:rPr lang="nb-NO" b="0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nb-NO" b="0" i="1" smtClean="0">
                        <a:latin typeface="Cambria Math"/>
                        <a:ea typeface="Cambria Math"/>
                      </a:rPr>
                      <m:t>𝑛𝑝</m:t>
                    </m:r>
                  </m:oMath>
                </a14:m>
                <a:r>
                  <a:rPr lang="nb-NO" dirty="0" smtClean="0"/>
                  <a:t> er konstant har vi at</a:t>
                </a:r>
              </a:p>
              <a:p>
                <a:pPr marL="0" indent="0">
                  <a:buNone/>
                </a:pPr>
                <a:endParaRPr lang="nb-NO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b="0" i="1" smtClean="0">
                          <a:latin typeface="Cambria Math"/>
                        </a:rPr>
                        <m:t>𝑏</m:t>
                      </m:r>
                      <m:d>
                        <m:dPr>
                          <m:ctrlPr>
                            <a:rPr lang="nb-NO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nb-NO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nb-NO" b="0" i="1" smtClean="0">
                              <a:latin typeface="Cambria Math"/>
                            </a:rPr>
                            <m:t>;</m:t>
                          </m:r>
                          <m:r>
                            <a:rPr lang="nb-NO" b="0" i="1" smtClean="0">
                              <a:latin typeface="Cambria Math"/>
                            </a:rPr>
                            <m:t>𝑘</m:t>
                          </m:r>
                          <m:r>
                            <a:rPr lang="nb-NO" b="0" i="1" smtClean="0">
                              <a:latin typeface="Cambria Math"/>
                            </a:rPr>
                            <m:t>,</m:t>
                          </m:r>
                          <m:r>
                            <a:rPr lang="nb-NO" b="0" i="1" smtClean="0">
                              <a:latin typeface="Cambria Math"/>
                            </a:rPr>
                            <m:t>𝑝</m:t>
                          </m:r>
                        </m:e>
                      </m:d>
                      <m:groupChr>
                        <m:groupChrPr>
                          <m:chr m:val="→"/>
                          <m:pos m:val="top"/>
                          <m:ctrlPr>
                            <a:rPr lang="nb-NO" b="0" i="1" smtClean="0">
                              <a:latin typeface="Cambria Math"/>
                            </a:rPr>
                          </m:ctrlPr>
                        </m:groupChrPr>
                        <m:e>
                          <m:r>
                            <m:rPr>
                              <m:brk m:alnAt="1"/>
                            </m:rPr>
                            <a:rPr lang="nb-NO" b="0" i="1" smtClean="0">
                              <a:latin typeface="Cambria Math"/>
                            </a:rPr>
                            <m:t>𝑛</m:t>
                          </m:r>
                          <m:r>
                            <a:rPr lang="nb-NO" b="0" i="1" smtClean="0">
                              <a:latin typeface="Cambria Math"/>
                              <a:ea typeface="Cambria Math"/>
                            </a:rPr>
                            <m:t>→∞</m:t>
                          </m:r>
                        </m:e>
                      </m:groupChr>
                      <m:r>
                        <a:rPr lang="nb-NO" b="0" i="1" smtClean="0">
                          <a:latin typeface="Cambria Math"/>
                        </a:rPr>
                        <m:t>𝑝</m:t>
                      </m:r>
                      <m:d>
                        <m:dPr>
                          <m:ctrlPr>
                            <a:rPr lang="nb-NO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nb-NO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nb-NO" b="0" i="1" smtClean="0">
                              <a:latin typeface="Cambria Math"/>
                            </a:rPr>
                            <m:t>;</m:t>
                          </m:r>
                          <m:r>
                            <a:rPr lang="nb-NO" b="0" i="1" smtClean="0">
                              <a:latin typeface="Cambria Math"/>
                              <a:ea typeface="Cambria Math"/>
                            </a:rPr>
                            <m:t>𝜇</m:t>
                          </m:r>
                        </m:e>
                      </m:d>
                    </m:oMath>
                  </m:oMathPara>
                </a14:m>
                <a:endParaRPr lang="nb-NO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259" t="-1387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812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Normalfordelingen</a:t>
            </a:r>
            <a:endParaRPr lang="nb-NO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1700808"/>
                <a:ext cx="8229600" cy="4392488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nb-NO" b="0" i="1" smtClean="0">
                        <a:latin typeface="Cambria Math"/>
                      </a:rPr>
                      <m:t>𝑋</m:t>
                    </m:r>
                  </m:oMath>
                </a14:m>
                <a:r>
                  <a:rPr lang="nb-NO" dirty="0" smtClean="0"/>
                  <a:t> er normalfordelt med parametere </a:t>
                </a:r>
                <a14:m>
                  <m:oMath xmlns:m="http://schemas.openxmlformats.org/officeDocument/2006/math">
                    <m:r>
                      <a:rPr lang="nb-NO" i="1" smtClean="0">
                        <a:latin typeface="Cambria Math"/>
                        <a:ea typeface="Cambria Math"/>
                      </a:rPr>
                      <m:t>𝜇</m:t>
                    </m:r>
                  </m:oMath>
                </a14:m>
                <a:r>
                  <a:rPr lang="nb-NO" dirty="0" smtClean="0"/>
                  <a:t> og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nb-NO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nb-NO" i="1" smtClean="0">
                            <a:latin typeface="Cambria Math"/>
                            <a:ea typeface="Cambria Math"/>
                          </a:rPr>
                          <m:t>𝜎</m:t>
                        </m:r>
                      </m:e>
                      <m:sup>
                        <m:r>
                          <a:rPr lang="nb-NO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nb-NO" dirty="0" smtClean="0"/>
                  <a:t> hvis den har sannsynlighetsfordeling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nb-NO" b="0" i="1" smtClean="0">
                        <a:latin typeface="Cambria Math"/>
                      </a:rPr>
                      <m:t>𝑛</m:t>
                    </m:r>
                    <m:d>
                      <m:dPr>
                        <m:ctrlPr>
                          <a:rPr lang="nb-NO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nb-NO" b="0" i="1" smtClean="0">
                            <a:latin typeface="Cambria Math"/>
                          </a:rPr>
                          <m:t>𝑥</m:t>
                        </m:r>
                        <m:r>
                          <a:rPr lang="nb-NO" b="0" i="1" smtClean="0">
                            <a:latin typeface="Cambria Math"/>
                          </a:rPr>
                          <m:t>;</m:t>
                        </m:r>
                        <m:r>
                          <a:rPr lang="nb-NO" b="0" i="1" smtClean="0">
                            <a:latin typeface="Cambria Math"/>
                            <a:ea typeface="Cambria Math"/>
                          </a:rPr>
                          <m:t>𝜇</m:t>
                        </m:r>
                        <m:r>
                          <a:rPr lang="nb-NO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nb-NO" b="0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nb-NO" b="0" i="1" smtClean="0">
                                <a:latin typeface="Cambria Math"/>
                                <a:ea typeface="Cambria Math"/>
                              </a:rPr>
                              <m:t>𝜎</m:t>
                            </m:r>
                          </m:e>
                          <m:sup>
                            <m:r>
                              <a:rPr lang="nb-NO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nb-NO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nb-NO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nb-NO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nb-NO" b="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nb-NO" b="0" i="1" smtClean="0">
                                <a:latin typeface="Cambria Math"/>
                              </a:rPr>
                              <m:t>2</m:t>
                            </m:r>
                            <m:r>
                              <a:rPr lang="nb-NO" b="0" i="1" smtClean="0"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e>
                        </m:rad>
                        <m:r>
                          <a:rPr lang="nb-NO" b="0" i="1" smtClean="0">
                            <a:latin typeface="Cambria Math"/>
                            <a:ea typeface="Cambria Math"/>
                          </a:rPr>
                          <m:t>𝜎</m:t>
                        </m:r>
                      </m:den>
                    </m:f>
                    <m:sSup>
                      <m:sSupPr>
                        <m:ctrlPr>
                          <a:rPr lang="nb-NO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nb-NO" b="0" i="1" smtClean="0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nb-NO" b="0" i="1" smtClean="0"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nb-NO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nb-NO" b="0" i="1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nb-NO" b="0" i="1" smtClean="0">
                                <a:latin typeface="Cambria Math"/>
                              </a:rPr>
                              <m:t>2</m:t>
                            </m:r>
                            <m:sSup>
                              <m:sSupPr>
                                <m:ctrlPr>
                                  <a:rPr lang="nb-NO" b="0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nb-NO" b="0" i="1" smtClean="0">
                                    <a:latin typeface="Cambria Math"/>
                                    <a:ea typeface="Cambria Math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nb-NO" b="0" i="1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sSup>
                          <m:sSupPr>
                            <m:ctrlPr>
                              <a:rPr lang="nb-NO" b="0" i="1" smtClean="0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nb-NO" b="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nb-NO" b="0" i="1" smtClean="0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nb-NO" b="0" i="1" smtClean="0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nb-NO" b="0" i="1" smtClean="0">
                                    <a:latin typeface="Cambria Math"/>
                                    <a:ea typeface="Cambria Math"/>
                                  </a:rPr>
                                  <m:t>𝜇</m:t>
                                </m:r>
                              </m:e>
                            </m:d>
                          </m:e>
                          <m:sup>
                            <m:r>
                              <a:rPr lang="nb-NO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sup>
                    </m:sSup>
                  </m:oMath>
                </a14:m>
                <a:r>
                  <a:rPr lang="nb-NO" dirty="0" smtClean="0"/>
                  <a:t>, </a:t>
                </a:r>
                <a14:m>
                  <m:oMath xmlns:m="http://schemas.openxmlformats.org/officeDocument/2006/math">
                    <m:r>
                      <a:rPr lang="nb-NO" b="0" i="1" dirty="0" smtClean="0">
                        <a:latin typeface="Cambria Math"/>
                      </a:rPr>
                      <m:t>−</m:t>
                    </m:r>
                    <m:r>
                      <a:rPr lang="nb-NO" b="0" i="1" dirty="0" smtClean="0">
                        <a:latin typeface="Cambria Math"/>
                        <a:ea typeface="Cambria Math"/>
                      </a:rPr>
                      <m:t>∞&lt;</m:t>
                    </m:r>
                    <m:r>
                      <a:rPr lang="nb-NO" b="0" i="1" dirty="0" smtClean="0">
                        <a:latin typeface="Cambria Math"/>
                        <a:ea typeface="Cambria Math"/>
                      </a:rPr>
                      <m:t>𝑥</m:t>
                    </m:r>
                    <m:r>
                      <a:rPr lang="nb-NO" b="0" i="1" dirty="0" smtClean="0">
                        <a:latin typeface="Cambria Math"/>
                        <a:ea typeface="Cambria Math"/>
                      </a:rPr>
                      <m:t>&lt;∞</m:t>
                    </m:r>
                  </m:oMath>
                </a14:m>
                <a:endParaRPr lang="nb-NO" dirty="0" smtClean="0"/>
              </a:p>
              <a:p>
                <a:pPr marL="0" indent="0">
                  <a:buNone/>
                </a:pPr>
                <a:endParaRPr lang="nb-NO" dirty="0" smtClean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nb-NO" b="0" i="1" smtClean="0">
                        <a:latin typeface="Cambria Math"/>
                      </a:rPr>
                      <m:t>𝐸</m:t>
                    </m:r>
                    <m:d>
                      <m:dPr>
                        <m:ctrlPr>
                          <a:rPr lang="nb-NO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nb-NO" b="0" i="1" smtClean="0">
                            <a:latin typeface="Cambria Math"/>
                          </a:rPr>
                          <m:t>𝑋</m:t>
                        </m:r>
                      </m:e>
                    </m:d>
                    <m:r>
                      <a:rPr lang="nb-NO" b="0" i="1" smtClean="0">
                        <a:latin typeface="Cambria Math"/>
                      </a:rPr>
                      <m:t>=</m:t>
                    </m:r>
                    <m:r>
                      <a:rPr lang="nb-NO" b="0" i="1" smtClean="0">
                        <a:latin typeface="Cambria Math"/>
                        <a:ea typeface="Cambria Math"/>
                      </a:rPr>
                      <m:t>𝜇</m:t>
                    </m:r>
                  </m:oMath>
                </a14:m>
                <a:r>
                  <a:rPr lang="nb-NO" dirty="0" smtClean="0"/>
                  <a:t>, </a:t>
                </a:r>
                <a14:m>
                  <m:oMath xmlns:m="http://schemas.openxmlformats.org/officeDocument/2006/math">
                    <m:r>
                      <a:rPr lang="nb-NO" b="0" i="1" smtClean="0">
                        <a:latin typeface="Cambria Math"/>
                      </a:rPr>
                      <m:t>𝑉𝑎𝑟</m:t>
                    </m:r>
                    <m:d>
                      <m:dPr>
                        <m:ctrlPr>
                          <a:rPr lang="nb-NO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nb-NO" b="0" i="1" smtClean="0">
                            <a:latin typeface="Cambria Math"/>
                          </a:rPr>
                          <m:t>𝑋</m:t>
                        </m:r>
                      </m:e>
                    </m:d>
                    <m:r>
                      <a:rPr lang="nb-NO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nb-NO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nb-NO" b="0" i="1" smtClean="0">
                            <a:latin typeface="Cambria Math"/>
                            <a:ea typeface="Cambria Math"/>
                          </a:rPr>
                          <m:t>𝜎</m:t>
                        </m:r>
                      </m:e>
                      <m:sup>
                        <m:r>
                          <a:rPr lang="nb-NO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nb-NO" dirty="0"/>
              </a:p>
              <a:p>
                <a:pPr marL="0" indent="0">
                  <a:buNone/>
                </a:pPr>
                <a:endParaRPr lang="nb-NO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1700808"/>
                <a:ext cx="8229600" cy="4392488"/>
              </a:xfrm>
              <a:blipFill rotWithShape="1">
                <a:blip r:embed="rId2"/>
                <a:stretch>
                  <a:fillRect l="-1333" t="-1387" r="-2148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4568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Areal under normalkurven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 smtClean="0"/>
              <a:t> </a:t>
            </a:r>
            <a:endParaRPr lang="nb-NO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3960711"/>
              </p:ext>
            </p:extLst>
          </p:nvPr>
        </p:nvGraphicFramePr>
        <p:xfrm>
          <a:off x="1403648" y="1916832"/>
          <a:ext cx="6094387" cy="30083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" name="Equation" r:id="rId3" imgW="1955520" imgH="965160" progId="Equation.DSMT4">
                  <p:embed/>
                </p:oleObj>
              </mc:Choice>
              <mc:Fallback>
                <p:oleObj name="Equation" r:id="rId3" imgW="1955520" imgH="9651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03648" y="1916832"/>
                        <a:ext cx="6094387" cy="30083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1639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1907704" y="188640"/>
            <a:ext cx="5214938" cy="49685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>
                <a:schemeClr val="accent5">
                  <a:lumMod val="75000"/>
                </a:schemeClr>
              </a:buClr>
              <a:buSzTx/>
              <a:buFont typeface="Wingdings 3"/>
              <a:buNone/>
              <a:tabLst/>
              <a:defRPr/>
            </a:pPr>
            <a:endParaRPr kumimoji="0" lang="nb-NO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  <a:p>
            <a:pPr marL="176213" marR="0" lvl="0" indent="-176213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>
                <a:schemeClr val="accent5">
                  <a:lumMod val="75000"/>
                </a:schemeClr>
              </a:buClr>
              <a:buSzTx/>
              <a:buFont typeface="Wingdings 3"/>
              <a:buNone/>
              <a:tabLst/>
              <a:defRPr/>
            </a:pPr>
            <a:endParaRPr kumimoji="0" lang="nb-NO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  <a:p>
            <a:pPr marL="274320" marR="0" lvl="0" indent="-27432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>
                <a:schemeClr val="accent5">
                  <a:lumMod val="75000"/>
                </a:schemeClr>
              </a:buClr>
              <a:buSzTx/>
              <a:buFont typeface="Wingdings 3"/>
              <a:buNone/>
              <a:tabLst/>
              <a:defRPr/>
            </a:pPr>
            <a:endParaRPr kumimoji="0" lang="nb-NO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4773" y="6364779"/>
            <a:ext cx="7200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nb-NO" sz="600" dirty="0" smtClean="0">
                <a:solidFill>
                  <a:srgbClr val="8190A3"/>
                </a:solidFill>
                <a:latin typeface="Verdana" pitchFamily="34" charset="0"/>
              </a:rPr>
              <a:t>Foto på side 1: P. Jordhøy, J. Thomassen, E. B. Thorstad, A. Staverløkk, T. Aarvak, B. </a:t>
            </a:r>
            <a:r>
              <a:rPr lang="nb-NO" sz="600" dirty="0" err="1" smtClean="0">
                <a:solidFill>
                  <a:srgbClr val="8190A3"/>
                </a:solidFill>
                <a:latin typeface="Verdana" pitchFamily="34" charset="0"/>
              </a:rPr>
              <a:t>Løken/Samfoto</a:t>
            </a:r>
            <a:endParaRPr lang="nb-NO" sz="600" dirty="0" smtClean="0">
              <a:solidFill>
                <a:srgbClr val="8190A3"/>
              </a:solidFill>
              <a:latin typeface="Verdana" pitchFamily="34" charset="0"/>
            </a:endParaRPr>
          </a:p>
          <a:p>
            <a:endParaRPr lang="nb-NO" sz="600" dirty="0">
              <a:latin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53" b="58032"/>
          <a:stretch/>
        </p:blipFill>
        <p:spPr>
          <a:xfrm>
            <a:off x="542925" y="379177"/>
            <a:ext cx="8275686" cy="43045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_presentasjon_norsk">
  <a:themeElements>
    <a:clrScheme name="NINA profilfarger">
      <a:dk1>
        <a:srgbClr val="425563"/>
      </a:dk1>
      <a:lt1>
        <a:srgbClr val="FFFFFF"/>
      </a:lt1>
      <a:dk2>
        <a:srgbClr val="425563"/>
      </a:dk2>
      <a:lt2>
        <a:srgbClr val="425563"/>
      </a:lt2>
      <a:accent1>
        <a:srgbClr val="E57200"/>
      </a:accent1>
      <a:accent2>
        <a:srgbClr val="008C95"/>
      </a:accent2>
      <a:accent3>
        <a:srgbClr val="93328E"/>
      </a:accent3>
      <a:accent4>
        <a:srgbClr val="00628E"/>
      </a:accent4>
      <a:accent5>
        <a:srgbClr val="FFB25B"/>
      </a:accent5>
      <a:accent6>
        <a:srgbClr val="7A9A01"/>
      </a:accent6>
      <a:hlink>
        <a:srgbClr val="008C95"/>
      </a:hlink>
      <a:folHlink>
        <a:srgbClr val="008C9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Powerpoint_presentasjon_norsk</Template>
  <TotalTime>4981</TotalTime>
  <Words>206</Words>
  <Application>Microsoft Office PowerPoint</Application>
  <PresentationFormat>On-screen Show (4:3)</PresentationFormat>
  <Paragraphs>21</Paragraphs>
  <Slides>5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Powerpoint_presentasjon_norsk</vt:lpstr>
      <vt:lpstr>Equation</vt:lpstr>
      <vt:lpstr>TMA 4245 Statistikk</vt:lpstr>
      <vt:lpstr>Teorem 5.5</vt:lpstr>
      <vt:lpstr>Normalfordelingen</vt:lpstr>
      <vt:lpstr>Areal under normalkurven</vt:lpstr>
      <vt:lpstr>PowerPoint Presentation</vt:lpstr>
    </vt:vector>
  </TitlesOfParts>
  <Company>NINA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TMA 4245 Statistikk</dc:title>
  <dc:creator>Ola Diserud</dc:creator>
  <cp:lastModifiedBy>Ola Diserud</cp:lastModifiedBy>
  <cp:revision>39</cp:revision>
  <cp:lastPrinted>2012-08-09T11:16:30Z</cp:lastPrinted>
  <dcterms:created xsi:type="dcterms:W3CDTF">2013-01-17T21:28:36Z</dcterms:created>
  <dcterms:modified xsi:type="dcterms:W3CDTF">2015-02-09T14:36:49Z</dcterms:modified>
</cp:coreProperties>
</file>